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0e864e7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e0e864e7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0e864e7e6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e0e864e7e6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0e864e7e6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e0e864e7e6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0e864e7e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e0e864e7e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0e864e7e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e0e864e7e6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0e864e7e6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e0e864e7e6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28f07f6c0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e28f07f6c0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28f07f6c0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e28f07f6c0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28f07f6c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e28f07f6c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0e864e7e6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e0e864e7e6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9" Type="http://schemas.openxmlformats.org/officeDocument/2006/relationships/image" Target="../media/image13.jpg"/><Relationship Id="rId5" Type="http://schemas.openxmlformats.org/officeDocument/2006/relationships/image" Target="../media/image8.jp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2370825" y="596050"/>
            <a:ext cx="5914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492775" y="2096250"/>
            <a:ext cx="83139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000">
                <a:solidFill>
                  <a:srgbClr val="F1C232"/>
                </a:solidFill>
                <a:highlight>
                  <a:schemeClr val="dk1"/>
                </a:highlight>
              </a:rPr>
              <a:t>ОРГАНІЗУВАТИ ДЕБАТИ ЗІ СВОЇМИ БАТЬКАМИ.</a:t>
            </a:r>
            <a:endParaRPr b="1" sz="30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C23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078250" y="2361525"/>
            <a:ext cx="659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Модуль 6: </a:t>
            </a:r>
            <a:r>
              <a:rPr lang="uk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КЕРУВАННЯ РЕСУРСАМИ</a:t>
            </a:r>
            <a:endParaRPr b="0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Критичне мислення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ue or False? | Get Up With God"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/>
        </p:nvSpPr>
        <p:spPr>
          <a:xfrm>
            <a:off x="2879825" y="458375"/>
            <a:ext cx="52104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TRUE OR FALSE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/>
        </p:nvSpPr>
        <p:spPr>
          <a:xfrm>
            <a:off x="984500" y="2699000"/>
            <a:ext cx="67041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200">
                <a:solidFill>
                  <a:srgbClr val="F1C232"/>
                </a:solidFill>
                <a:highlight>
                  <a:schemeClr val="dk1"/>
                </a:highlight>
              </a:rPr>
              <a:t>ВИ КОЛИСЬ КАЗАЛИ (НЕ)ПРАВДУ??</a:t>
            </a:r>
            <a:endParaRPr b="1" sz="32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lt1"/>
                </a:solidFill>
                <a:highlight>
                  <a:srgbClr val="F1C232"/>
                </a:highlight>
              </a:rPr>
              <a:t>В НАШОМУ СВІТІ ДУЖЕ БАГАТО БРЕХНІ І ПОТРІБНО ДОБРЕ ПОСТАРАТИСЯ, ЩОБ ВМІТИ ЇЇ РОЗПІЗНАТИ</a:t>
            </a:r>
            <a:endParaRPr b="1" sz="1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артини, на які потрібно поглянути двічі: оптичні ілюзії від українського  художника - ВСВІТІ"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850" y="1201025"/>
            <a:ext cx="2735150" cy="34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1172025" y="575975"/>
            <a:ext cx="6918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Оптичні ілюзії | Реальність і Міфи" id="87" name="Google Shape;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6600" y="2871143"/>
            <a:ext cx="2735149" cy="205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602750" y="332125"/>
            <a:ext cx="7761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ДЕКОЛИ НАВІТЬ ВЛАСНІ ОЧІ НАС ОБМНАЮЮТЬ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20 оптичних ілюзій, здатних підірвати мозок" id="90" name="Google Shape;9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05" y="1201025"/>
            <a:ext cx="3178820" cy="20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rnin Entertainment Hires Commerical Director Jeff Tomsic for Baby  Adventure Project" id="91" name="Google Shape;9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4950" y="1252528"/>
            <a:ext cx="3987000" cy="1814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 ГОТИНИ ОПТИЧНИ ИЛЮЗИИ: МОЗЪЧНА ЕКСПЛОЗИЯ | ИНТЕРЕСНИ ФАКТИ - ИНТЕРЕСНИ  ФАКТИ" id="92" name="Google Shape;9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00" y="2916475"/>
            <a:ext cx="3682000" cy="22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40175" y="1875225"/>
            <a:ext cx="22638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Критичне мисл а суджень, яка  увати інформа щоб на її базі п альні рішення</a:t>
            </a:r>
            <a:endParaRPr b="1" sz="4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1692750" y="338138"/>
            <a:ext cx="4924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КРИТИЧНЕ МИСЛЕННЯ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descr="Thinking GIFs - Get the best GIF on GIPHY" id="101" name="Google Shape;101;p20"/>
          <p:cNvPicPr preferRelativeResize="0"/>
          <p:nvPr/>
        </p:nvPicPr>
        <p:blipFill rotWithShape="1">
          <a:blip r:embed="rId5">
            <a:alphaModFix/>
          </a:blip>
          <a:srcRect b="0" l="10496" r="27062" t="0"/>
          <a:stretch/>
        </p:blipFill>
        <p:spPr>
          <a:xfrm>
            <a:off x="2330650" y="1111675"/>
            <a:ext cx="4093031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6496350" y="1875225"/>
            <a:ext cx="2529900" cy="27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rgbClr val="F1C232"/>
                </a:solidFill>
                <a:highlight>
                  <a:schemeClr val="dk1"/>
                </a:highlight>
              </a:rPr>
              <a:t>ення - це систем дозволяє аналіз цію таким чином    риймати раціон</a:t>
            </a:r>
            <a:endParaRPr b="1" sz="2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nking GIF by Reactions | Gfycat"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450" y="949573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2270890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525" y="3104201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475" y="2436914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0" y="3641502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950" y="2436914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325" y="3641512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375" y="1200245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912" y="1200231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600" y="2982309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 GIF by Reactions | Gfycat"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5" y="783575"/>
            <a:ext cx="1820950" cy="148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2812850" y="1446600"/>
            <a:ext cx="62709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КРИТИЧНЕ 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МИСЛЕННЯ 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НАМ 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ПОТРІБНО 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ДЛЯ 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ТОГО, АБИ 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ВІДДІЛЯТИ 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dk1"/>
                </a:solidFill>
                <a:highlight>
                  <a:srgbClr val="F1C232"/>
                </a:highlight>
              </a:rPr>
              <a:t>ПРАВДИВУ</a:t>
            </a: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 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ІНФОРМАЦІЮ 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ВІД  </a:t>
            </a:r>
            <a:r>
              <a:rPr b="1" lang="uk" sz="2200">
                <a:solidFill>
                  <a:schemeClr val="dk1"/>
                </a:solidFill>
                <a:highlight>
                  <a:srgbClr val="F1C232"/>
                </a:highlight>
              </a:rPr>
              <a:t>БРЕХНІ</a:t>
            </a:r>
            <a:endParaRPr b="1" sz="22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2056075" y="493925"/>
            <a:ext cx="4092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4200">
                <a:solidFill>
                  <a:schemeClr val="dk1"/>
                </a:solidFill>
                <a:highlight>
                  <a:srgbClr val="F1C232"/>
                </a:highlight>
              </a:rPr>
              <a:t>ПРОСТІШЕ!!!</a:t>
            </a:r>
            <a:endParaRPr b="1" sz="42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4868900" y="1038075"/>
            <a:ext cx="42192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ФІЛОСОФ РЕНЕ ДЕКАРТ КАЗАВ:</a:t>
            </a:r>
            <a:r>
              <a:rPr b="1" lang="uk" sz="2200">
                <a:solidFill>
                  <a:schemeClr val="lt1"/>
                </a:solidFill>
                <a:highlight>
                  <a:schemeClr val="dk1"/>
                </a:highlight>
              </a:rPr>
              <a:t>”Я МИСЛЮ, А ОТЖЕ Я ІСНУЮ”.</a:t>
            </a:r>
            <a:b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</a:b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ВІН ЗАКЛИКАВ СУМНІВАТИСЯ У ВСЬОМУ, ТА ДОВОДИВ ЦЕ ДО АБСУРДУ, АЛЕ ЗДОРОВА ДОЛЯ СУМНІВУ МАЄ БУТИ ЗАВЖДИ</a:t>
            </a:r>
            <a:endParaRPr b="1" sz="4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692750" y="522372"/>
            <a:ext cx="4924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СУМНІВАЙТЕСЬ!!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descr="PHILOSOPHY - René Descartes GIF | Gfycat"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00" y="1468050"/>
            <a:ext cx="47625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7338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40175" y="1212200"/>
            <a:ext cx="9048000" cy="3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7300"/>
              </a:spcAft>
              <a:buNone/>
            </a:pPr>
            <a:r>
              <a:rPr b="1" lang="uk" sz="2400">
                <a:solidFill>
                  <a:srgbClr val="212126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Лупа</a:t>
            </a:r>
            <a:r>
              <a:rPr b="1" lang="uk" sz="1800">
                <a:solidFill>
                  <a:srgbClr val="2121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uk" sz="18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це презумпція помилковості. Все почуте, прочитане або навіть побачене варто ставити під сумнів.</a:t>
            </a:r>
            <a:br>
              <a:rPr b="1" lang="uk" sz="1800">
                <a:solidFill>
                  <a:srgbClr val="2121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uk" sz="2400">
                <a:solidFill>
                  <a:srgbClr val="212126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Дзеркало</a:t>
            </a:r>
            <a:r>
              <a:rPr b="1" lang="uk" sz="1800">
                <a:solidFill>
                  <a:srgbClr val="2121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uk" sz="18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знадобиться, щоб пам'ятати, що ми бачимо світ через власне відображення. Вивчайте когнітивні спотворення і не давайте їм заманити вас в пастку.</a:t>
            </a:r>
            <a:br>
              <a:rPr b="1" lang="uk" sz="18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uk" sz="2400">
                <a:solidFill>
                  <a:srgbClr val="212126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Ваги</a:t>
            </a:r>
            <a:r>
              <a:rPr b="1" lang="uk" sz="1800">
                <a:solidFill>
                  <a:srgbClr val="2121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uk" sz="18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потрібні, щоб ставати на бік опонента. Цей метод добре використовувати в командній роботі, зокрема в компаніях. Щоб потренуватися, сформуйте дві команди з протилежними точками зору на певне питання і влаштуйте дебати, де потрібно відстояти не власну позицію, а довести правильність точки зору опонента</a:t>
            </a:r>
            <a:r>
              <a:rPr lang="uk" sz="1800">
                <a:solidFill>
                  <a:srgbClr val="F1C232"/>
                </a:solidFill>
              </a:rPr>
              <a:t>.</a:t>
            </a:r>
            <a:endParaRPr b="1" sz="2400">
              <a:solidFill>
                <a:srgbClr val="F1C232"/>
              </a:solidFill>
              <a:highlight>
                <a:srgbClr val="F1C232"/>
              </a:highlight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659250" y="458363"/>
            <a:ext cx="4924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БУДЬТЕ УВАЖНІ!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on Bronson GIF | Gfycat"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9144000" cy="4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2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ПРАКТИКА!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